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1" r:id="rId14"/>
    <p:sldId id="262" r:id="rId15"/>
    <p:sldId id="263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700" y="3984"/>
            <a:ext cx="7032474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0" y="3985"/>
            <a:ext cx="7329573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036" y="1542402"/>
            <a:ext cx="8266546" cy="14963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800" dirty="0">
                <a:solidFill>
                  <a:schemeClr val="tx2"/>
                </a:solidFill>
              </a:rPr>
              <a:t>실시간 얼굴 감지 및 꽃 이미지 </a:t>
            </a:r>
            <a:br>
              <a:rPr lang="en-US" altLang="ko-KR" sz="3800" dirty="0">
                <a:solidFill>
                  <a:schemeClr val="tx2"/>
                </a:solidFill>
              </a:rPr>
            </a:br>
            <a:r>
              <a:rPr lang="ko-KR" altLang="en-US" sz="3800" dirty="0">
                <a:solidFill>
                  <a:schemeClr val="tx2"/>
                </a:solidFill>
              </a:rPr>
              <a:t>처리 시스템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601" y="4001587"/>
            <a:ext cx="3891025" cy="6820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000">
                <a:solidFill>
                  <a:schemeClr val="tx2"/>
                </a:solidFill>
              </a:rPr>
              <a:t>컴퓨터공학과 </a:t>
            </a:r>
            <a:r>
              <a:rPr lang="en-US" altLang="ko-KR" sz="2000">
                <a:solidFill>
                  <a:schemeClr val="tx2"/>
                </a:solidFill>
              </a:rPr>
              <a:t>19147333 </a:t>
            </a:r>
            <a:r>
              <a:rPr lang="ko-KR" altLang="en-US" sz="2000">
                <a:solidFill>
                  <a:schemeClr val="tx2"/>
                </a:solidFill>
              </a:rPr>
              <a:t>신주안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4155"/>
            <a:ext cx="1886210" cy="2174333"/>
            <a:chOff x="-305" y="-4155"/>
            <a:chExt cx="2514948" cy="2174333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264295" y="4683666"/>
            <a:ext cx="1886211" cy="2174333"/>
            <a:chOff x="-305" y="-4155"/>
            <a:chExt cx="2514948" cy="2174333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8122-A19A-D385-0727-E9F64E0A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96A6-5DD3-418B-E992-13D9CF3E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567920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코드 설명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983D9-D323-7162-DF33-F725822C2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73" y="3964709"/>
            <a:ext cx="9564255" cy="2457269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tx2"/>
                </a:solidFill>
              </a:rPr>
              <a:t>DNN </a:t>
            </a:r>
            <a:r>
              <a:rPr lang="ko-KR" altLang="en-US" sz="2400" dirty="0">
                <a:solidFill>
                  <a:schemeClr val="tx2"/>
                </a:solidFill>
              </a:rPr>
              <a:t>출력에서 </a:t>
            </a:r>
            <a:r>
              <a:rPr lang="en-US" altLang="ko-KR" sz="2400" dirty="0">
                <a:solidFill>
                  <a:schemeClr val="tx2"/>
                </a:solidFill>
              </a:rPr>
              <a:t>confidence score </a:t>
            </a:r>
            <a:r>
              <a:rPr lang="ko-KR" altLang="en-US" sz="2400" dirty="0">
                <a:solidFill>
                  <a:schemeClr val="tx2"/>
                </a:solidFill>
              </a:rPr>
              <a:t>추출</a:t>
            </a:r>
            <a:endParaRPr lang="en-US" altLang="ko-KR" sz="2400" dirty="0">
              <a:solidFill>
                <a:schemeClr val="tx2"/>
              </a:solidFill>
            </a:endParaRPr>
          </a:p>
          <a:p>
            <a:r>
              <a:rPr lang="en-US" altLang="ko-KR" sz="2400" dirty="0">
                <a:solidFill>
                  <a:schemeClr val="tx2"/>
                </a:solidFill>
              </a:rPr>
              <a:t>0.5 </a:t>
            </a:r>
            <a:r>
              <a:rPr lang="ko-KR" altLang="en-US" sz="2400" dirty="0">
                <a:solidFill>
                  <a:schemeClr val="tx2"/>
                </a:solidFill>
              </a:rPr>
              <a:t>이상일 때만 진짜 얼굴로 간주 </a:t>
            </a:r>
            <a:r>
              <a:rPr lang="en-US" altLang="ko-KR" sz="2400" dirty="0">
                <a:solidFill>
                  <a:schemeClr val="tx2"/>
                </a:solidFill>
              </a:rPr>
              <a:t>– </a:t>
            </a:r>
            <a:r>
              <a:rPr lang="ko-KR" altLang="en-US" sz="2400" dirty="0" err="1">
                <a:solidFill>
                  <a:schemeClr val="tx2"/>
                </a:solidFill>
              </a:rPr>
              <a:t>오탐</a:t>
            </a:r>
            <a:r>
              <a:rPr lang="ko-KR" altLang="en-US" sz="2400" dirty="0">
                <a:solidFill>
                  <a:schemeClr val="tx2"/>
                </a:solidFill>
              </a:rPr>
              <a:t> 방지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EF956C-02FC-1991-11B3-A9277BAD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1" y="1447944"/>
            <a:ext cx="4981575" cy="22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0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B093-4D54-6E1D-E7D2-62818FBC7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F0C4-7DDC-3A9C-2BFF-DB73E5BD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567920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코드 설명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0F4-C9AC-04D8-3288-6B6C75F6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982" y="3204330"/>
            <a:ext cx="9564255" cy="2457269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얼굴 크기에 맞게 꽃 이미지 리사이징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478F15-FD36-F540-7221-EA38C6ED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61" y="1873857"/>
            <a:ext cx="4172532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0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0BF0F-579D-7033-C14C-60982B783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FC73-17B9-0ECD-6170-B8E8D04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567920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코드 설명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2596-ECF3-5AC6-3017-2AEE0ABEC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28" y="3622568"/>
            <a:ext cx="9564255" cy="2457269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tx2"/>
                </a:solidFill>
              </a:rPr>
              <a:t>OpenCV </a:t>
            </a:r>
            <a:r>
              <a:rPr lang="ko-KR" altLang="en-US" sz="2400" dirty="0">
                <a:solidFill>
                  <a:schemeClr val="tx2"/>
                </a:solidFill>
              </a:rPr>
              <a:t>슬라이더 </a:t>
            </a:r>
            <a:r>
              <a:rPr lang="en-US" altLang="ko-KR" sz="2400" dirty="0">
                <a:solidFill>
                  <a:schemeClr val="tx2"/>
                </a:solidFill>
              </a:rPr>
              <a:t>UI</a:t>
            </a:r>
            <a:r>
              <a:rPr lang="ko-KR" altLang="en-US" sz="2400" dirty="0">
                <a:solidFill>
                  <a:schemeClr val="tx2"/>
                </a:solidFill>
              </a:rPr>
              <a:t>를 이용해 사용자가 </a:t>
            </a:r>
            <a:r>
              <a:rPr lang="ko-KR" altLang="en-US" sz="2400" dirty="0" err="1">
                <a:solidFill>
                  <a:schemeClr val="tx2"/>
                </a:solidFill>
              </a:rPr>
              <a:t>노출값을</a:t>
            </a:r>
            <a:r>
              <a:rPr lang="en-US" altLang="ko-KR" sz="2400" dirty="0">
                <a:solidFill>
                  <a:schemeClr val="tx2"/>
                </a:solidFill>
              </a:rPr>
              <a:t> </a:t>
            </a:r>
            <a:r>
              <a:rPr lang="ko-KR" altLang="en-US" sz="2400" dirty="0">
                <a:solidFill>
                  <a:schemeClr val="tx2"/>
                </a:solidFill>
              </a:rPr>
              <a:t>직접 조절 가능</a:t>
            </a:r>
            <a:endParaRPr lang="en-US" altLang="ko-KR" sz="2400" dirty="0">
              <a:solidFill>
                <a:schemeClr val="tx2"/>
              </a:solidFill>
            </a:endParaRPr>
          </a:p>
          <a:p>
            <a:r>
              <a:rPr lang="en-US" altLang="ko-KR" sz="2400" dirty="0">
                <a:solidFill>
                  <a:schemeClr val="tx2"/>
                </a:solidFill>
              </a:rPr>
              <a:t>Cv2.CAP_PROP_EXPOSURE : </a:t>
            </a:r>
            <a:r>
              <a:rPr lang="ko-KR" altLang="en-US" sz="2400" dirty="0">
                <a:solidFill>
                  <a:schemeClr val="tx2"/>
                </a:solidFill>
              </a:rPr>
              <a:t>카메라 노출 수치 수동 설정</a:t>
            </a:r>
            <a:endParaRPr lang="en-US" altLang="ko-KR" sz="2400" dirty="0">
              <a:solidFill>
                <a:schemeClr val="tx2"/>
              </a:solidFill>
            </a:endParaRPr>
          </a:p>
          <a:p>
            <a:r>
              <a:rPr lang="ko-KR" altLang="en-US" sz="2400" dirty="0">
                <a:solidFill>
                  <a:schemeClr val="tx2"/>
                </a:solidFill>
              </a:rPr>
              <a:t>값이 낮을 수록 어두운 화면</a:t>
            </a:r>
            <a:r>
              <a:rPr lang="en-US" altLang="ko-KR" sz="2400" dirty="0">
                <a:solidFill>
                  <a:schemeClr val="tx2"/>
                </a:solidFill>
              </a:rPr>
              <a:t>, </a:t>
            </a:r>
            <a:r>
              <a:rPr lang="ko-KR" altLang="en-US" sz="2400" dirty="0">
                <a:solidFill>
                  <a:schemeClr val="tx2"/>
                </a:solidFill>
              </a:rPr>
              <a:t>높을 수록 밝음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70F75-FB00-E4CE-0E94-FFD7C19F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12" y="1517072"/>
            <a:ext cx="5382376" cy="209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42490-1745-ED58-F972-DDA17B78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12" y="1726651"/>
            <a:ext cx="5382376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280680"/>
            <a:ext cx="7375161" cy="903598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개발 중 겪은 문제와 해결 과정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658" y="2757660"/>
            <a:ext cx="7668454" cy="2693976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문제</a:t>
            </a:r>
            <a:r>
              <a:rPr lang="en-US" altLang="ko-KR" sz="2400" dirty="0">
                <a:solidFill>
                  <a:schemeClr val="tx2"/>
                </a:solidFill>
              </a:rPr>
              <a:t>: </a:t>
            </a:r>
            <a:r>
              <a:rPr lang="ko-KR" altLang="en-US" sz="2400" dirty="0">
                <a:solidFill>
                  <a:schemeClr val="tx2"/>
                </a:solidFill>
              </a:rPr>
              <a:t>노트북 자동 밝기 보정으로 인한 감지 깜빡임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	-</a:t>
            </a:r>
            <a:r>
              <a:rPr lang="ko-KR" altLang="en-US" sz="2400" dirty="0">
                <a:solidFill>
                  <a:schemeClr val="tx2"/>
                </a:solidFill>
              </a:rPr>
              <a:t> 해결</a:t>
            </a:r>
            <a:r>
              <a:rPr lang="en-US" altLang="ko-KR" sz="2400" dirty="0">
                <a:solidFill>
                  <a:schemeClr val="tx2"/>
                </a:solidFill>
              </a:rPr>
              <a:t>: </a:t>
            </a:r>
            <a:r>
              <a:rPr lang="ko-KR" altLang="en-US" sz="2400" dirty="0">
                <a:solidFill>
                  <a:schemeClr val="tx2"/>
                </a:solidFill>
              </a:rPr>
              <a:t>노출 수동 조절 </a:t>
            </a:r>
            <a:r>
              <a:rPr lang="ko-KR" altLang="en-US" sz="2400" dirty="0" err="1">
                <a:solidFill>
                  <a:schemeClr val="tx2"/>
                </a:solidFill>
              </a:rPr>
              <a:t>트랙바</a:t>
            </a:r>
            <a:r>
              <a:rPr lang="ko-KR" altLang="en-US" sz="2400" dirty="0">
                <a:solidFill>
                  <a:schemeClr val="tx2"/>
                </a:solidFill>
              </a:rPr>
              <a:t> 기능 추가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문제</a:t>
            </a:r>
            <a:r>
              <a:rPr lang="en-US" altLang="ko-KR" sz="2400" dirty="0">
                <a:solidFill>
                  <a:schemeClr val="tx2"/>
                </a:solidFill>
              </a:rPr>
              <a:t>: </a:t>
            </a:r>
            <a:r>
              <a:rPr lang="ko-KR" altLang="en-US" sz="2400" dirty="0">
                <a:solidFill>
                  <a:schemeClr val="tx2"/>
                </a:solidFill>
              </a:rPr>
              <a:t>측면 얼굴 인식 미흡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	-</a:t>
            </a:r>
            <a:r>
              <a:rPr lang="ko-KR" altLang="en-US" sz="2400" dirty="0">
                <a:solidFill>
                  <a:schemeClr val="tx2"/>
                </a:solidFill>
              </a:rPr>
              <a:t> 해결</a:t>
            </a:r>
            <a:r>
              <a:rPr lang="en-US" altLang="ko-KR" sz="2400" dirty="0">
                <a:solidFill>
                  <a:schemeClr val="tx2"/>
                </a:solidFill>
              </a:rPr>
              <a:t>: </a:t>
            </a:r>
            <a:r>
              <a:rPr lang="ko-KR" altLang="en-US" sz="2400" dirty="0">
                <a:solidFill>
                  <a:schemeClr val="tx2"/>
                </a:solidFill>
              </a:rPr>
              <a:t>좌우 반전 이미지 </a:t>
            </a:r>
            <a:r>
              <a:rPr lang="en-US" altLang="ko-KR" sz="2400" dirty="0">
                <a:solidFill>
                  <a:schemeClr val="tx2"/>
                </a:solidFill>
              </a:rPr>
              <a:t>+ </a:t>
            </a:r>
            <a:r>
              <a:rPr lang="ko-KR" altLang="en-US" sz="2400" dirty="0">
                <a:solidFill>
                  <a:schemeClr val="tx2"/>
                </a:solidFill>
              </a:rPr>
              <a:t>측면 모델 추가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문제</a:t>
            </a:r>
            <a:r>
              <a:rPr lang="en-US" altLang="ko-KR" sz="2400" dirty="0">
                <a:solidFill>
                  <a:schemeClr val="tx2"/>
                </a:solidFill>
              </a:rPr>
              <a:t>: </a:t>
            </a:r>
            <a:r>
              <a:rPr lang="ko-KR" altLang="en-US" sz="2400" dirty="0">
                <a:solidFill>
                  <a:schemeClr val="tx2"/>
                </a:solidFill>
              </a:rPr>
              <a:t>어두운 환경에서 얼굴 인식 실패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	-</a:t>
            </a:r>
            <a:r>
              <a:rPr lang="ko-KR" altLang="en-US" sz="2400" dirty="0">
                <a:solidFill>
                  <a:schemeClr val="tx2"/>
                </a:solidFill>
              </a:rPr>
              <a:t> 해결</a:t>
            </a:r>
            <a:r>
              <a:rPr lang="en-US" altLang="ko-KR" sz="2400" dirty="0">
                <a:solidFill>
                  <a:schemeClr val="tx2"/>
                </a:solidFill>
              </a:rPr>
              <a:t>: </a:t>
            </a:r>
            <a:r>
              <a:rPr lang="ko-KR" altLang="en-US" sz="2400" dirty="0">
                <a:solidFill>
                  <a:schemeClr val="tx2"/>
                </a:solidFill>
              </a:rPr>
              <a:t>프레임 평균 밝기 체크 및 오버레이 보류 처리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594707"/>
            <a:ext cx="7375161" cy="843693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프로젝트 결과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2510865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119" y="2682714"/>
            <a:ext cx="8121532" cy="2457269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조도 테스트</a:t>
            </a:r>
            <a:r>
              <a:rPr lang="en-US" altLang="ko-KR" sz="2400" dirty="0">
                <a:solidFill>
                  <a:schemeClr val="tx2"/>
                </a:solidFill>
              </a:rPr>
              <a:t>:</a:t>
            </a:r>
          </a:p>
          <a:p>
            <a:r>
              <a:rPr lang="en-US" altLang="ko-KR" sz="2400" dirty="0">
                <a:solidFill>
                  <a:schemeClr val="tx2"/>
                </a:solidFill>
              </a:rPr>
              <a:t>  - </a:t>
            </a:r>
            <a:r>
              <a:rPr lang="ko-KR" altLang="en-US" sz="2400" dirty="0">
                <a:solidFill>
                  <a:schemeClr val="tx2"/>
                </a:solidFill>
              </a:rPr>
              <a:t>밝은 환경</a:t>
            </a:r>
            <a:r>
              <a:rPr lang="en-US" altLang="ko-KR" sz="2400" dirty="0">
                <a:solidFill>
                  <a:schemeClr val="tx2"/>
                </a:solidFill>
              </a:rPr>
              <a:t>: </a:t>
            </a:r>
            <a:r>
              <a:rPr lang="ko-KR" altLang="en-US" sz="2400" dirty="0">
                <a:solidFill>
                  <a:schemeClr val="tx2"/>
                </a:solidFill>
              </a:rPr>
              <a:t>감지 잘됨</a:t>
            </a:r>
            <a:r>
              <a:rPr lang="en-US" altLang="ko-KR" sz="2400" dirty="0">
                <a:solidFill>
                  <a:schemeClr val="tx2"/>
                </a:solidFill>
              </a:rPr>
              <a:t>, </a:t>
            </a:r>
            <a:r>
              <a:rPr lang="ko-KR" altLang="en-US" sz="2400" dirty="0">
                <a:solidFill>
                  <a:schemeClr val="tx2"/>
                </a:solidFill>
              </a:rPr>
              <a:t>노트북 밝기 자동 조정으로 깜빡임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  </a:t>
            </a:r>
            <a:r>
              <a:rPr lang="en-US" altLang="ko-KR" sz="2400" dirty="0">
                <a:solidFill>
                  <a:schemeClr val="tx2"/>
                </a:solidFill>
              </a:rPr>
              <a:t>- </a:t>
            </a:r>
            <a:r>
              <a:rPr lang="ko-KR" altLang="en-US" sz="2400" dirty="0">
                <a:solidFill>
                  <a:schemeClr val="tx2"/>
                </a:solidFill>
              </a:rPr>
              <a:t>어두운 환경</a:t>
            </a:r>
            <a:r>
              <a:rPr lang="en-US" altLang="ko-KR" sz="2400" dirty="0">
                <a:solidFill>
                  <a:schemeClr val="tx2"/>
                </a:solidFill>
              </a:rPr>
              <a:t>: </a:t>
            </a:r>
            <a:r>
              <a:rPr lang="ko-KR" altLang="en-US" sz="2400" dirty="0">
                <a:solidFill>
                  <a:schemeClr val="tx2"/>
                </a:solidFill>
              </a:rPr>
              <a:t>안정적 감지 및 필터 처리 성공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거리 테스트</a:t>
            </a:r>
            <a:r>
              <a:rPr lang="en-US" altLang="ko-KR" sz="2400" dirty="0">
                <a:solidFill>
                  <a:schemeClr val="tx2"/>
                </a:solidFill>
              </a:rPr>
              <a:t>:  </a:t>
            </a:r>
            <a:r>
              <a:rPr lang="ko-KR" altLang="en-US" sz="2400" dirty="0">
                <a:solidFill>
                  <a:schemeClr val="tx2"/>
                </a:solidFill>
              </a:rPr>
              <a:t>최대 </a:t>
            </a:r>
            <a:r>
              <a:rPr lang="en-US" altLang="ko-KR" sz="2400" dirty="0">
                <a:solidFill>
                  <a:schemeClr val="tx2"/>
                </a:solidFill>
              </a:rPr>
              <a:t>5m </a:t>
            </a:r>
            <a:r>
              <a:rPr lang="ko-KR" altLang="en-US" sz="2400" dirty="0">
                <a:solidFill>
                  <a:schemeClr val="tx2"/>
                </a:solidFill>
              </a:rPr>
              <a:t>이내 정면 얼굴 인식 가능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방향 테스트</a:t>
            </a:r>
            <a:r>
              <a:rPr lang="en-US" altLang="ko-KR" sz="2400" dirty="0">
                <a:solidFill>
                  <a:schemeClr val="tx2"/>
                </a:solidFill>
              </a:rPr>
              <a:t>: Haar (</a:t>
            </a:r>
            <a:r>
              <a:rPr lang="ko-KR" altLang="en-US" sz="2400" dirty="0">
                <a:solidFill>
                  <a:schemeClr val="tx2"/>
                </a:solidFill>
              </a:rPr>
              <a:t>정면 </a:t>
            </a:r>
            <a:r>
              <a:rPr lang="en-US" altLang="ko-KR" sz="2400" dirty="0">
                <a:solidFill>
                  <a:schemeClr val="tx2"/>
                </a:solidFill>
              </a:rPr>
              <a:t>+ </a:t>
            </a:r>
            <a:r>
              <a:rPr lang="ko-KR" altLang="en-US" sz="2400" dirty="0">
                <a:solidFill>
                  <a:schemeClr val="tx2"/>
                </a:solidFill>
              </a:rPr>
              <a:t>측면</a:t>
            </a:r>
            <a:r>
              <a:rPr lang="en-US" altLang="ko-KR" sz="2400" dirty="0">
                <a:solidFill>
                  <a:schemeClr val="tx2"/>
                </a:solidFill>
              </a:rPr>
              <a:t>)</a:t>
            </a:r>
            <a:r>
              <a:rPr lang="ko-KR" altLang="en-US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>
                <a:solidFill>
                  <a:schemeClr val="tx2"/>
                </a:solidFill>
              </a:rPr>
              <a:t>+ DNN </a:t>
            </a:r>
            <a:r>
              <a:rPr lang="ko-KR" altLang="en-US" sz="2400" dirty="0">
                <a:solidFill>
                  <a:schemeClr val="tx2"/>
                </a:solidFill>
              </a:rPr>
              <a:t>병합 시 측면 얼굴도 안정적으로 인식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319752" y="4030420"/>
            <a:ext cx="3878664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594707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데모 영상 및 시연 내용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3" y="2546885"/>
            <a:ext cx="7375161" cy="245726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실시간 얼굴 감지 </a:t>
            </a:r>
            <a:r>
              <a:rPr lang="en-US" altLang="ko-KR" sz="2400" dirty="0">
                <a:solidFill>
                  <a:schemeClr val="tx2"/>
                </a:solidFill>
              </a:rPr>
              <a:t>+ </a:t>
            </a:r>
            <a:r>
              <a:rPr lang="ko-KR" altLang="en-US" sz="2400" dirty="0">
                <a:solidFill>
                  <a:schemeClr val="tx2"/>
                </a:solidFill>
              </a:rPr>
              <a:t>이미지 합성 동작 영상 시연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319752" y="4030420"/>
            <a:ext cx="3878664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데모영상">
            <a:hlinkClick r:id="" action="ppaction://media"/>
            <a:extLst>
              <a:ext uri="{FF2B5EF4-FFF2-40B4-BE49-F238E27FC236}">
                <a16:creationId xmlns:a16="http://schemas.microsoft.com/office/drawing/2014/main" id="{792B3FFF-0CCD-D4E4-9E3E-E63B15C4B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645" y="3015355"/>
            <a:ext cx="4317855" cy="3741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2" y="0"/>
            <a:ext cx="4235228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053641"/>
            <a:ext cx="2751870" cy="2760098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chemeClr val="tx2"/>
                </a:solidFill>
              </a:rPr>
              <a:t>GitHub </a:t>
            </a:r>
            <a:r>
              <a:rPr lang="ko-KR" altLang="en-US" sz="3500">
                <a:solidFill>
                  <a:schemeClr val="tx2"/>
                </a:solidFill>
              </a:rPr>
              <a:t>저장소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altLang="ko-KR" sz="1600" dirty="0">
                <a:solidFill>
                  <a:schemeClr val="tx2"/>
                </a:solidFill>
              </a:rPr>
              <a:t>https://github.com/juahn112/computer_vision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280679"/>
            <a:ext cx="7375161" cy="1325563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프로젝트 문제 정의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890979"/>
            <a:ext cx="7375161" cy="2693976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영상 기반 콘텐츠의 확산으로 얼굴 정보 유출 위험 증가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개인정보 보호를 위한 실시간 얼굴 감지 및 자동 비식별화 기술의 필요성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594707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문제의 원인 분석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2510865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3329677"/>
            <a:ext cx="7375161" cy="245726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기존 영상 처리 시스템에서는 얼굴 정보가 그대로 노출되는 경우 많음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단순한 모자이크 방식은 시각적 거부감을 유발하며</a:t>
            </a:r>
            <a:r>
              <a:rPr lang="en-US" altLang="ko-KR" sz="2400" dirty="0">
                <a:solidFill>
                  <a:schemeClr val="tx2"/>
                </a:solidFill>
              </a:rPr>
              <a:t>, </a:t>
            </a:r>
            <a:r>
              <a:rPr lang="ko-KR" altLang="en-US" sz="2400" dirty="0">
                <a:solidFill>
                  <a:schemeClr val="tx2"/>
                </a:solidFill>
              </a:rPr>
              <a:t>정밀한 감지에 취약함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319752" y="4030420"/>
            <a:ext cx="3878664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280680"/>
            <a:ext cx="7375161" cy="77903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해결 방법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890979"/>
            <a:ext cx="7375161" cy="2693976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tx2"/>
                </a:solidFill>
              </a:rPr>
              <a:t>Python</a:t>
            </a:r>
            <a:r>
              <a:rPr lang="ko-KR" altLang="en-US" sz="2400" dirty="0">
                <a:solidFill>
                  <a:schemeClr val="tx2"/>
                </a:solidFill>
              </a:rPr>
              <a:t>과 </a:t>
            </a:r>
            <a:r>
              <a:rPr lang="en-US" altLang="ko-KR" sz="2400" dirty="0">
                <a:solidFill>
                  <a:schemeClr val="tx2"/>
                </a:solidFill>
              </a:rPr>
              <a:t>OpenCV</a:t>
            </a:r>
            <a:r>
              <a:rPr lang="ko-KR" altLang="en-US" sz="2400" dirty="0">
                <a:solidFill>
                  <a:schemeClr val="tx2"/>
                </a:solidFill>
              </a:rPr>
              <a:t>를 활용한 실시간 얼굴 감지 시스템 개발</a:t>
            </a:r>
          </a:p>
          <a:p>
            <a:r>
              <a:rPr lang="en-US" altLang="ko-KR" sz="2400" dirty="0">
                <a:solidFill>
                  <a:schemeClr val="tx2"/>
                </a:solidFill>
              </a:rPr>
              <a:t>Haar Cascade(</a:t>
            </a:r>
            <a:r>
              <a:rPr lang="ko-KR" altLang="en-US" sz="2400" dirty="0">
                <a:solidFill>
                  <a:schemeClr val="tx2"/>
                </a:solidFill>
              </a:rPr>
              <a:t>정면</a:t>
            </a:r>
            <a:r>
              <a:rPr lang="en-US" altLang="ko-KR" sz="2400" dirty="0">
                <a:solidFill>
                  <a:schemeClr val="tx2"/>
                </a:solidFill>
              </a:rPr>
              <a:t>+</a:t>
            </a:r>
            <a:r>
              <a:rPr lang="ko-KR" altLang="en-US" sz="2400" dirty="0">
                <a:solidFill>
                  <a:schemeClr val="tx2"/>
                </a:solidFill>
              </a:rPr>
              <a:t>측면 모델</a:t>
            </a:r>
            <a:r>
              <a:rPr lang="en-US" altLang="ko-KR" sz="2400" dirty="0">
                <a:solidFill>
                  <a:schemeClr val="tx2"/>
                </a:solidFill>
              </a:rPr>
              <a:t>) + DNN </a:t>
            </a:r>
            <a:r>
              <a:rPr lang="ko-KR" altLang="en-US" sz="2400" dirty="0">
                <a:solidFill>
                  <a:schemeClr val="tx2"/>
                </a:solidFill>
              </a:rPr>
              <a:t>기반 이중 검출 방식으로 정확도 향상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얼굴 감지 후 꽃 이미지 합성으로 자연스러운 비식별화 구현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노출 수동 조절 </a:t>
            </a:r>
            <a:r>
              <a:rPr lang="ko-KR" altLang="en-US" sz="2400" dirty="0" err="1">
                <a:solidFill>
                  <a:schemeClr val="tx2"/>
                </a:solidFill>
              </a:rPr>
              <a:t>트랙바</a:t>
            </a:r>
            <a:r>
              <a:rPr lang="ko-KR" altLang="en-US" sz="2400" dirty="0">
                <a:solidFill>
                  <a:schemeClr val="tx2"/>
                </a:solidFill>
              </a:rPr>
              <a:t> 구성 포함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988" y="866729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개발 과정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2510865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83" y="2032942"/>
            <a:ext cx="8488218" cy="2457269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데이터 처리 방식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	- </a:t>
            </a:r>
            <a:r>
              <a:rPr lang="ko-KR" altLang="en-US" sz="2400" dirty="0">
                <a:solidFill>
                  <a:schemeClr val="tx2"/>
                </a:solidFill>
              </a:rPr>
              <a:t>실시간 </a:t>
            </a:r>
            <a:r>
              <a:rPr lang="ko-KR" altLang="en-US" sz="2400" dirty="0" err="1">
                <a:solidFill>
                  <a:schemeClr val="tx2"/>
                </a:solidFill>
              </a:rPr>
              <a:t>웹캠</a:t>
            </a:r>
            <a:r>
              <a:rPr lang="ko-KR" altLang="en-US" sz="2400" dirty="0">
                <a:solidFill>
                  <a:schemeClr val="tx2"/>
                </a:solidFill>
              </a:rPr>
              <a:t> 프레임 입력 처리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	- </a:t>
            </a:r>
            <a:r>
              <a:rPr lang="ko-KR" altLang="en-US" sz="2400" dirty="0">
                <a:solidFill>
                  <a:schemeClr val="tx2"/>
                </a:solidFill>
              </a:rPr>
              <a:t>프레임 단위로 얼굴 영역 감지 </a:t>
            </a:r>
            <a:r>
              <a:rPr lang="en-US" altLang="ko-KR" sz="2400" dirty="0">
                <a:solidFill>
                  <a:schemeClr val="tx2"/>
                </a:solidFill>
              </a:rPr>
              <a:t>-&gt; </a:t>
            </a:r>
            <a:r>
              <a:rPr lang="ko-KR" altLang="en-US" sz="2400" dirty="0">
                <a:solidFill>
                  <a:schemeClr val="tx2"/>
                </a:solidFill>
              </a:rPr>
              <a:t>꽃 이미지 오버레이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	- </a:t>
            </a:r>
            <a:r>
              <a:rPr lang="ko-KR" altLang="en-US" sz="2400" dirty="0">
                <a:solidFill>
                  <a:schemeClr val="tx2"/>
                </a:solidFill>
              </a:rPr>
              <a:t>알파 채널을 활용한 자연스러운 이미지 합성 구현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알고리즘 적용</a:t>
            </a:r>
            <a:r>
              <a:rPr lang="en-US" altLang="ko-KR" sz="2400" dirty="0">
                <a:solidFill>
                  <a:schemeClr val="tx2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  	- Haar Cascade: </a:t>
            </a:r>
            <a:r>
              <a:rPr lang="ko-KR" altLang="en-US" sz="2400" dirty="0">
                <a:solidFill>
                  <a:schemeClr val="tx2"/>
                </a:solidFill>
              </a:rPr>
              <a:t>정면</a:t>
            </a:r>
            <a:r>
              <a:rPr lang="en-US" altLang="ko-KR" sz="2400" dirty="0">
                <a:solidFill>
                  <a:schemeClr val="tx2"/>
                </a:solidFill>
              </a:rPr>
              <a:t>/</a:t>
            </a:r>
            <a:r>
              <a:rPr lang="ko-KR" altLang="en-US" sz="2400" dirty="0">
                <a:solidFill>
                  <a:schemeClr val="tx2"/>
                </a:solidFill>
              </a:rPr>
              <a:t>측면 얼굴 탐지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tx2"/>
                </a:solidFill>
              </a:rPr>
              <a:t>  </a:t>
            </a:r>
            <a:r>
              <a:rPr lang="en-US" altLang="ko-KR" sz="2400" dirty="0">
                <a:solidFill>
                  <a:schemeClr val="tx2"/>
                </a:solidFill>
              </a:rPr>
              <a:t>	- Profile Haar + </a:t>
            </a:r>
            <a:r>
              <a:rPr lang="ko-KR" altLang="en-US" sz="2400" dirty="0">
                <a:solidFill>
                  <a:schemeClr val="tx2"/>
                </a:solidFill>
              </a:rPr>
              <a:t>이미지 반전</a:t>
            </a:r>
            <a:r>
              <a:rPr lang="en-US" altLang="ko-KR" sz="2400" dirty="0">
                <a:solidFill>
                  <a:schemeClr val="tx2"/>
                </a:solidFill>
              </a:rPr>
              <a:t>: </a:t>
            </a:r>
            <a:r>
              <a:rPr lang="ko-KR" altLang="en-US" sz="2400" dirty="0">
                <a:solidFill>
                  <a:schemeClr val="tx2"/>
                </a:solidFill>
              </a:rPr>
              <a:t>양측 측면 감지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tx2"/>
                </a:solidFill>
              </a:rPr>
              <a:t>  </a:t>
            </a:r>
            <a:r>
              <a:rPr lang="en-US" altLang="ko-KR" sz="2400" dirty="0">
                <a:solidFill>
                  <a:schemeClr val="tx2"/>
                </a:solidFill>
              </a:rPr>
              <a:t>	- DNN(Caffe): </a:t>
            </a:r>
            <a:r>
              <a:rPr lang="ko-KR" altLang="en-US" sz="2400" dirty="0">
                <a:solidFill>
                  <a:schemeClr val="tx2"/>
                </a:solidFill>
              </a:rPr>
              <a:t>정밀도 높은 얼굴 검출 및 필터링</a:t>
            </a:r>
          </a:p>
          <a:p>
            <a:r>
              <a:rPr lang="ko-KR" altLang="en-US" sz="2400" dirty="0">
                <a:solidFill>
                  <a:schemeClr val="tx2"/>
                </a:solidFill>
              </a:rPr>
              <a:t>노출 수동 조절 </a:t>
            </a:r>
            <a:r>
              <a:rPr lang="en-US" altLang="ko-KR" sz="2400" dirty="0">
                <a:solidFill>
                  <a:schemeClr val="tx2"/>
                </a:solidFill>
              </a:rPr>
              <a:t>: OpenCV </a:t>
            </a:r>
            <a:r>
              <a:rPr lang="ko-KR" altLang="en-US" sz="2400" dirty="0" err="1">
                <a:solidFill>
                  <a:schemeClr val="tx2"/>
                </a:solidFill>
              </a:rPr>
              <a:t>트랙바</a:t>
            </a:r>
            <a:r>
              <a:rPr lang="ko-KR" altLang="en-US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>
                <a:solidFill>
                  <a:schemeClr val="tx2"/>
                </a:solidFill>
              </a:rPr>
              <a:t>UI</a:t>
            </a:r>
            <a:r>
              <a:rPr lang="ko-KR" altLang="en-US" sz="2400" dirty="0">
                <a:solidFill>
                  <a:schemeClr val="tx2"/>
                </a:solidFill>
              </a:rPr>
              <a:t>로 구현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319752" y="4030420"/>
            <a:ext cx="3878664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1AB8D-7BB5-3339-65F4-A89E998B3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FF91-A066-3B49-2777-AA4A6226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567920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코드 설명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20DD-B352-78A2-5D69-4633459CA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82" y="4197951"/>
            <a:ext cx="8488218" cy="2457269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tx2"/>
                </a:solidFill>
              </a:rPr>
              <a:t>Haar (</a:t>
            </a:r>
            <a:r>
              <a:rPr lang="ko-KR" altLang="en-US" sz="2400" dirty="0">
                <a:solidFill>
                  <a:schemeClr val="tx2"/>
                </a:solidFill>
              </a:rPr>
              <a:t>정면 </a:t>
            </a:r>
            <a:r>
              <a:rPr lang="en-US" altLang="ko-KR" sz="2400" dirty="0">
                <a:solidFill>
                  <a:schemeClr val="tx2"/>
                </a:solidFill>
              </a:rPr>
              <a:t>+ </a:t>
            </a:r>
            <a:r>
              <a:rPr lang="ko-KR" altLang="en-US" sz="2400" dirty="0">
                <a:solidFill>
                  <a:schemeClr val="tx2"/>
                </a:solidFill>
              </a:rPr>
              <a:t>측면</a:t>
            </a:r>
            <a:r>
              <a:rPr lang="en-US" altLang="ko-KR" sz="2400" dirty="0">
                <a:solidFill>
                  <a:schemeClr val="tx2"/>
                </a:solidFill>
              </a:rPr>
              <a:t>)</a:t>
            </a:r>
            <a:r>
              <a:rPr lang="ko-KR" altLang="en-US" sz="2400" dirty="0">
                <a:solidFill>
                  <a:schemeClr val="tx2"/>
                </a:solidFill>
              </a:rPr>
              <a:t>모델 </a:t>
            </a:r>
            <a:r>
              <a:rPr lang="en-US" altLang="ko-KR" sz="2400" dirty="0">
                <a:solidFill>
                  <a:schemeClr val="tx2"/>
                </a:solidFill>
              </a:rPr>
              <a:t>+ DNN </a:t>
            </a:r>
            <a:r>
              <a:rPr lang="ko-KR" altLang="en-US" sz="2400" dirty="0">
                <a:solidFill>
                  <a:schemeClr val="tx2"/>
                </a:solidFill>
              </a:rPr>
              <a:t>모델 </a:t>
            </a:r>
            <a:r>
              <a:rPr lang="en-US" altLang="ko-KR" sz="2400" dirty="0">
                <a:solidFill>
                  <a:schemeClr val="tx2"/>
                </a:solidFill>
              </a:rPr>
              <a:t>+ </a:t>
            </a:r>
            <a:r>
              <a:rPr lang="ko-KR" altLang="en-US" sz="2400" dirty="0">
                <a:solidFill>
                  <a:schemeClr val="tx2"/>
                </a:solidFill>
              </a:rPr>
              <a:t>꽃 이미지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73BB7-1FEB-56E2-2E2D-4FDDF789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19" y="1727608"/>
            <a:ext cx="7306695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2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6D5F0-890A-364B-4851-C0333900C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DA09-44C8-D4BB-3344-C86F7B07C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567920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코드 설명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2B2B-F8ED-C7B7-BEEB-5A219E4F4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82" y="4197951"/>
            <a:ext cx="8488218" cy="2457269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정면 </a:t>
            </a:r>
            <a:r>
              <a:rPr lang="en-US" altLang="ko-KR" sz="2400" dirty="0">
                <a:solidFill>
                  <a:schemeClr val="tx2"/>
                </a:solidFill>
              </a:rPr>
              <a:t>+ </a:t>
            </a:r>
            <a:r>
              <a:rPr lang="ko-KR" altLang="en-US" sz="2400" dirty="0">
                <a:solidFill>
                  <a:schemeClr val="tx2"/>
                </a:solidFill>
              </a:rPr>
              <a:t>측면 모델로 얼굴 감지</a:t>
            </a:r>
            <a:endParaRPr lang="en-US" altLang="ko-KR" sz="2400" dirty="0">
              <a:solidFill>
                <a:schemeClr val="tx2"/>
              </a:solidFill>
            </a:endParaRPr>
          </a:p>
          <a:p>
            <a:r>
              <a:rPr lang="ko-KR" altLang="en-US" sz="2400" dirty="0">
                <a:solidFill>
                  <a:schemeClr val="tx2"/>
                </a:solidFill>
              </a:rPr>
              <a:t>측면 모델은 기본적으로 오른쪽 얼굴만 감지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2"/>
                </a:solidFill>
              </a:rPr>
              <a:t>	- </a:t>
            </a:r>
            <a:r>
              <a:rPr lang="ko-KR" altLang="en-US" sz="2400" dirty="0">
                <a:solidFill>
                  <a:schemeClr val="tx2"/>
                </a:solidFill>
              </a:rPr>
              <a:t>이미지 좌우 반전시켜 왼쪽 얼굴을 오른쪽처럼 </a:t>
            </a:r>
            <a:r>
              <a:rPr lang="en-US" altLang="ko-KR" sz="2400" dirty="0">
                <a:solidFill>
                  <a:schemeClr val="tx2"/>
                </a:solidFill>
              </a:rPr>
              <a:t>		  	</a:t>
            </a:r>
            <a:r>
              <a:rPr lang="ko-KR" altLang="en-US" sz="2400" dirty="0">
                <a:solidFill>
                  <a:schemeClr val="tx2"/>
                </a:solidFill>
              </a:rPr>
              <a:t>인식하도록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847F1C-9126-D325-985E-9FB38EAD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74" y="1808202"/>
            <a:ext cx="528711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7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94DE-C108-162D-448D-97BBFD52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5DDA-3249-C0B0-5B3B-1C72FCC9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567920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코드 설명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CE8E-3081-2959-9E90-79647E8AC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80" y="3832811"/>
            <a:ext cx="9564255" cy="2457269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반전된 이미지에서 감지된 좌표를 다시 원래 좌표계로 좌우 보정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2D2B4-CC3D-5E2D-660C-6A4F6EFA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85" y="1743713"/>
            <a:ext cx="5098852" cy="152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9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27DD-62D1-753E-2B25-DE1CD114B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019F-975D-190C-D17B-68DAB9AB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567920"/>
            <a:ext cx="7375161" cy="777405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solidFill>
                  <a:schemeClr val="tx2"/>
                </a:solidFill>
              </a:rPr>
              <a:t>코드 설명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AE97B-B006-7788-D2B9-DBA6E975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19" y="3429000"/>
            <a:ext cx="9564255" cy="2457269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tx2"/>
                </a:solidFill>
              </a:rPr>
              <a:t>Haar</a:t>
            </a:r>
            <a:r>
              <a:rPr lang="ko-KR" altLang="en-US" sz="2400" dirty="0">
                <a:solidFill>
                  <a:schemeClr val="tx2"/>
                </a:solidFill>
              </a:rPr>
              <a:t>로 검출된 얼굴 후보에 대해 추가로 </a:t>
            </a:r>
            <a:r>
              <a:rPr lang="en-US" altLang="ko-KR" sz="2400" dirty="0">
                <a:solidFill>
                  <a:schemeClr val="tx2"/>
                </a:solidFill>
              </a:rPr>
              <a:t>DNN </a:t>
            </a:r>
            <a:r>
              <a:rPr lang="ko-KR" altLang="en-US" sz="2400" dirty="0">
                <a:solidFill>
                  <a:schemeClr val="tx2"/>
                </a:solidFill>
              </a:rPr>
              <a:t>검증</a:t>
            </a:r>
            <a:endParaRPr lang="en-US" altLang="ko-KR" sz="2400" dirty="0">
              <a:solidFill>
                <a:schemeClr val="tx2"/>
              </a:solidFill>
            </a:endParaRPr>
          </a:p>
          <a:p>
            <a:r>
              <a:rPr lang="en-US" altLang="ko-KR" sz="2400" dirty="0" err="1">
                <a:solidFill>
                  <a:schemeClr val="tx2"/>
                </a:solidFill>
              </a:rPr>
              <a:t>blobFromImage</a:t>
            </a:r>
            <a:r>
              <a:rPr lang="en-US" altLang="ko-KR" sz="2400" dirty="0">
                <a:solidFill>
                  <a:schemeClr val="tx2"/>
                </a:solidFill>
              </a:rPr>
              <a:t>()</a:t>
            </a:r>
            <a:r>
              <a:rPr lang="ko-KR" altLang="en-US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>
                <a:solidFill>
                  <a:schemeClr val="tx2"/>
                </a:solidFill>
              </a:rPr>
              <a:t>:</a:t>
            </a:r>
            <a:r>
              <a:rPr lang="ko-KR" altLang="en-US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>
                <a:solidFill>
                  <a:schemeClr val="tx2"/>
                </a:solidFill>
              </a:rPr>
              <a:t>DNN</a:t>
            </a:r>
            <a:r>
              <a:rPr lang="ko-KR" altLang="en-US" sz="2400" dirty="0">
                <a:solidFill>
                  <a:schemeClr val="tx2"/>
                </a:solidFill>
              </a:rPr>
              <a:t> 입력 형식에 맞게 </a:t>
            </a:r>
            <a:r>
              <a:rPr lang="ko-KR" altLang="en-US" sz="2400" dirty="0" err="1">
                <a:solidFill>
                  <a:schemeClr val="tx2"/>
                </a:solidFill>
              </a:rPr>
              <a:t>전처리</a:t>
            </a:r>
            <a:r>
              <a:rPr lang="ko-KR" altLang="en-US" sz="2400" dirty="0">
                <a:solidFill>
                  <a:schemeClr val="tx2"/>
                </a:solidFill>
              </a:rPr>
              <a:t> 수행</a:t>
            </a:r>
            <a:endParaRPr lang="en-US" altLang="ko-KR" sz="2400" dirty="0">
              <a:solidFill>
                <a:schemeClr val="tx2"/>
              </a:solidFill>
            </a:endParaRPr>
          </a:p>
          <a:p>
            <a:r>
              <a:rPr lang="en-US" altLang="ko-KR" sz="2400" dirty="0" err="1">
                <a:solidFill>
                  <a:schemeClr val="tx2"/>
                </a:solidFill>
              </a:rPr>
              <a:t>net.forward</a:t>
            </a:r>
            <a:r>
              <a:rPr lang="en-US" altLang="ko-KR" sz="2400" dirty="0">
                <a:solidFill>
                  <a:schemeClr val="tx2"/>
                </a:solidFill>
              </a:rPr>
              <a:t>() : </a:t>
            </a:r>
            <a:r>
              <a:rPr lang="ko-KR" altLang="en-US" sz="2400" dirty="0">
                <a:solidFill>
                  <a:schemeClr val="tx2"/>
                </a:solidFill>
              </a:rPr>
              <a:t>실제 예측 수행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4FFEF5-5377-3DD6-1B06-97490CF6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1" y="1671728"/>
            <a:ext cx="7830352" cy="11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466</Words>
  <Application>Microsoft Office PowerPoint</Application>
  <PresentationFormat>화면 슬라이드 쇼(4:3)</PresentationFormat>
  <Paragraphs>61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실시간 얼굴 감지 및 꽃 이미지  처리 시스템</vt:lpstr>
      <vt:lpstr>프로젝트 문제 정의</vt:lpstr>
      <vt:lpstr>문제의 원인 분석</vt:lpstr>
      <vt:lpstr>해결 방법</vt:lpstr>
      <vt:lpstr>개발 과정</vt:lpstr>
      <vt:lpstr>코드 설명</vt:lpstr>
      <vt:lpstr>코드 설명</vt:lpstr>
      <vt:lpstr>코드 설명</vt:lpstr>
      <vt:lpstr>코드 설명</vt:lpstr>
      <vt:lpstr>코드 설명</vt:lpstr>
      <vt:lpstr>코드 설명</vt:lpstr>
      <vt:lpstr>코드 설명</vt:lpstr>
      <vt:lpstr>개발 중 겪은 문제와 해결 과정</vt:lpstr>
      <vt:lpstr>프로젝트 결과</vt:lpstr>
      <vt:lpstr>데모 영상 및 시연 내용</vt:lpstr>
      <vt:lpstr>GitHub 저장소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juahn</dc:creator>
  <cp:keywords/>
  <dc:description>generated using python-pptx</dc:description>
  <cp:lastModifiedBy>신주안</cp:lastModifiedBy>
  <cp:revision>4</cp:revision>
  <dcterms:created xsi:type="dcterms:W3CDTF">2013-01-27T09:14:16Z</dcterms:created>
  <dcterms:modified xsi:type="dcterms:W3CDTF">2025-06-06T13:38:35Z</dcterms:modified>
  <cp:category/>
</cp:coreProperties>
</file>